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Canva Sans" panose="020B0604020202020204" charset="0"/>
      <p:regular r:id="rId24"/>
    </p:embeddedFont>
    <p:embeddedFont>
      <p:font typeface="DM Sans" pitchFamily="2" charset="0"/>
      <p:regular r:id="rId25"/>
    </p:embeddedFont>
    <p:embeddedFont>
      <p:font typeface="DM Sans Bold" charset="0"/>
      <p:regular r:id="rId26"/>
    </p:embeddedFont>
    <p:embeddedFont>
      <p:font typeface="Montserrat Light" panose="00000400000000000000" pitchFamily="2" charset="0"/>
      <p:regular r:id="rId27"/>
    </p:embeddedFont>
    <p:embeddedFont>
      <p:font typeface="More Sugar" panose="020B0604020202020204" charset="0"/>
      <p:regular r:id="rId28"/>
    </p:embeddedFont>
    <p:embeddedFont>
      <p:font typeface="Oswald Bold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6.jpe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4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11" Type="http://schemas.openxmlformats.org/officeDocument/2006/relationships/image" Target="../media/image32.jpeg"/><Relationship Id="rId5" Type="http://schemas.microsoft.com/office/2007/relationships/media" Target="../media/media5.mp4"/><Relationship Id="rId10" Type="http://schemas.openxmlformats.org/officeDocument/2006/relationships/image" Target="../media/image31.jpeg"/><Relationship Id="rId4" Type="http://schemas.openxmlformats.org/officeDocument/2006/relationships/video" Target="../media/media4.mp4"/><Relationship Id="rId9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microsoft.com/office/2007/relationships/media" Target="../media/media7.mp4"/><Relationship Id="rId7" Type="http://schemas.openxmlformats.org/officeDocument/2006/relationships/image" Target="../media/image33.jpe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7.mp4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microsoft.com/office/2007/relationships/media" Target="../media/media9.mp4"/><Relationship Id="rId7" Type="http://schemas.openxmlformats.org/officeDocument/2006/relationships/image" Target="../media/image35.jpe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9.mp4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Relationship Id="rId9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jpe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2486355" y="3202251"/>
            <a:ext cx="13082049" cy="4208864"/>
            <a:chOff x="0" y="0"/>
            <a:chExt cx="2526356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26356" cy="812800"/>
            </a:xfrm>
            <a:custGeom>
              <a:avLst/>
              <a:gdLst/>
              <a:ahLst/>
              <a:cxnLst/>
              <a:rect l="l" t="t" r="r" b="b"/>
              <a:pathLst>
                <a:path w="2526356" h="812800">
                  <a:moveTo>
                    <a:pt x="0" y="0"/>
                  </a:moveTo>
                  <a:lnTo>
                    <a:pt x="2526356" y="0"/>
                  </a:lnTo>
                  <a:lnTo>
                    <a:pt x="25263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526356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976289" y="4321204"/>
            <a:ext cx="14335421" cy="308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19"/>
              </a:lnSpc>
            </a:pPr>
            <a:r>
              <a:rPr lang="en-US" sz="9000" spc="882">
                <a:solidFill>
                  <a:srgbClr val="231F20"/>
                </a:solidFill>
                <a:latin typeface="Oswald Bold"/>
              </a:rPr>
              <a:t>REAL-TIME SEMANTIC SEGMENTATION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86355" y="3457159"/>
            <a:ext cx="13082049" cy="1005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80"/>
              </a:lnSpc>
            </a:pPr>
            <a:r>
              <a:rPr lang="en-US" sz="6000" spc="588">
                <a:solidFill>
                  <a:srgbClr val="231F20"/>
                </a:solidFill>
                <a:latin typeface="Oswald Bold"/>
              </a:rPr>
              <a:t>ENPM673 - PERCEPTION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86355" y="7752385"/>
            <a:ext cx="13082049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Montserrat Light"/>
              </a:rPr>
              <a:t>Sriram Prasad | Gowtham Chintalapati | Bhavana B Rao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Montserrat Light"/>
              </a:rPr>
              <a:t>Group 12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2926744" y="74471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</a:rPr>
              <a:t>RESNET101 AND FPN</a:t>
            </a:r>
          </a:p>
        </p:txBody>
      </p:sp>
      <p:sp>
        <p:nvSpPr>
          <p:cNvPr id="5" name="Freeform 5"/>
          <p:cNvSpPr/>
          <p:nvPr/>
        </p:nvSpPr>
        <p:spPr>
          <a:xfrm>
            <a:off x="477439" y="1526756"/>
            <a:ext cx="7231590" cy="3979915"/>
          </a:xfrm>
          <a:custGeom>
            <a:avLst/>
            <a:gdLst/>
            <a:ahLst/>
            <a:cxnLst/>
            <a:rect l="l" t="t" r="r" b="b"/>
            <a:pathLst>
              <a:path w="7231590" h="3979915">
                <a:moveTo>
                  <a:pt x="0" y="0"/>
                </a:moveTo>
                <a:lnTo>
                  <a:pt x="7231590" y="0"/>
                </a:lnTo>
                <a:lnTo>
                  <a:pt x="7231590" y="3979915"/>
                </a:lnTo>
                <a:lnTo>
                  <a:pt x="0" y="39799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9947395" y="1526756"/>
            <a:ext cx="7192922" cy="3954004"/>
          </a:xfrm>
          <a:custGeom>
            <a:avLst/>
            <a:gdLst/>
            <a:ahLst/>
            <a:cxnLst/>
            <a:rect l="l" t="t" r="r" b="b"/>
            <a:pathLst>
              <a:path w="7192922" h="3954004">
                <a:moveTo>
                  <a:pt x="0" y="0"/>
                </a:moveTo>
                <a:lnTo>
                  <a:pt x="7192923" y="0"/>
                </a:lnTo>
                <a:lnTo>
                  <a:pt x="7192923" y="3954004"/>
                </a:lnTo>
                <a:lnTo>
                  <a:pt x="0" y="39540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5193398" y="5792421"/>
            <a:ext cx="7901204" cy="4298109"/>
          </a:xfrm>
          <a:custGeom>
            <a:avLst/>
            <a:gdLst/>
            <a:ahLst/>
            <a:cxnLst/>
            <a:rect l="l" t="t" r="r" b="b"/>
            <a:pathLst>
              <a:path w="7901204" h="4298109">
                <a:moveTo>
                  <a:pt x="0" y="0"/>
                </a:moveTo>
                <a:lnTo>
                  <a:pt x="7901204" y="0"/>
                </a:lnTo>
                <a:lnTo>
                  <a:pt x="7901204" y="4298108"/>
                </a:lnTo>
                <a:lnTo>
                  <a:pt x="0" y="42981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2926744" y="74471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</a:rPr>
              <a:t>RESNET101 AND FPN</a:t>
            </a:r>
          </a:p>
        </p:txBody>
      </p:sp>
      <p:sp>
        <p:nvSpPr>
          <p:cNvPr id="5" name="Freeform 5"/>
          <p:cNvSpPr/>
          <p:nvPr/>
        </p:nvSpPr>
        <p:spPr>
          <a:xfrm>
            <a:off x="1760208" y="1212621"/>
            <a:ext cx="14767584" cy="3794419"/>
          </a:xfrm>
          <a:custGeom>
            <a:avLst/>
            <a:gdLst/>
            <a:ahLst/>
            <a:cxnLst/>
            <a:rect l="l" t="t" r="r" b="b"/>
            <a:pathLst>
              <a:path w="14767584" h="3794419">
                <a:moveTo>
                  <a:pt x="0" y="0"/>
                </a:moveTo>
                <a:lnTo>
                  <a:pt x="14767584" y="0"/>
                </a:lnTo>
                <a:lnTo>
                  <a:pt x="14767584" y="3794419"/>
                </a:lnTo>
                <a:lnTo>
                  <a:pt x="0" y="37944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5" t="-3582" b="-358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760208" y="5873749"/>
            <a:ext cx="14767584" cy="3409182"/>
          </a:xfrm>
          <a:custGeom>
            <a:avLst/>
            <a:gdLst/>
            <a:ahLst/>
            <a:cxnLst/>
            <a:rect l="l" t="t" r="r" b="b"/>
            <a:pathLst>
              <a:path w="14767584" h="3409182">
                <a:moveTo>
                  <a:pt x="0" y="0"/>
                </a:moveTo>
                <a:lnTo>
                  <a:pt x="14767584" y="0"/>
                </a:lnTo>
                <a:lnTo>
                  <a:pt x="14767584" y="3409182"/>
                </a:lnTo>
                <a:lnTo>
                  <a:pt x="0" y="34091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783" t="-331" r="-2783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4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2926744" y="74471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</a:rPr>
              <a:t>RESNET101 AND FPN</a:t>
            </a:r>
          </a:p>
        </p:txBody>
      </p: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18038" b="16326"/>
          <a:stretch>
            <a:fillRect/>
          </a:stretch>
        </p:blipFill>
        <p:spPr>
          <a:xfrm>
            <a:off x="304800" y="3840023"/>
            <a:ext cx="17678400" cy="39500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2926744" y="74471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</a:rPr>
              <a:t>CUSTOM UNET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926744" y="1146004"/>
            <a:ext cx="12117229" cy="879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31F20"/>
                </a:solidFill>
                <a:latin typeface="Times New Roman"/>
              </a:rPr>
              <a:t>Encoder (Contracting Path):</a:t>
            </a:r>
          </a:p>
          <a:p>
            <a:pPr marL="1079499" lvl="2" indent="-359833" algn="l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231F20"/>
                </a:solidFill>
                <a:latin typeface="Times New Roman"/>
              </a:rPr>
              <a:t>Five convolutional blocks, each containing:</a:t>
            </a:r>
          </a:p>
          <a:p>
            <a:pPr marL="1619248" lvl="3" indent="-404812" algn="l">
              <a:lnSpc>
                <a:spcPts val="3499"/>
              </a:lnSpc>
              <a:buFont typeface="Arial"/>
              <a:buChar char="￭"/>
            </a:pPr>
            <a:r>
              <a:rPr lang="en-US" sz="2499">
                <a:solidFill>
                  <a:srgbClr val="231F20"/>
                </a:solidFill>
                <a:latin typeface="Times New Roman"/>
              </a:rPr>
              <a:t>Two convolutional layers (Conv)</a:t>
            </a:r>
          </a:p>
          <a:p>
            <a:pPr marL="1619248" lvl="3" indent="-404812" algn="l">
              <a:lnSpc>
                <a:spcPts val="3499"/>
              </a:lnSpc>
              <a:buFont typeface="Arial"/>
              <a:buChar char="￭"/>
            </a:pPr>
            <a:r>
              <a:rPr lang="en-US" sz="2499">
                <a:solidFill>
                  <a:srgbClr val="231F20"/>
                </a:solidFill>
                <a:latin typeface="Times New Roman"/>
              </a:rPr>
              <a:t>Batch normalization (BN)</a:t>
            </a:r>
          </a:p>
          <a:p>
            <a:pPr marL="1619248" lvl="3" indent="-404812" algn="l">
              <a:lnSpc>
                <a:spcPts val="3499"/>
              </a:lnSpc>
              <a:buFont typeface="Arial"/>
              <a:buChar char="￭"/>
            </a:pPr>
            <a:r>
              <a:rPr lang="en-US" sz="2499">
                <a:solidFill>
                  <a:srgbClr val="231F20"/>
                </a:solidFill>
                <a:latin typeface="Times New Roman"/>
              </a:rPr>
              <a:t>ReLU activation</a:t>
            </a:r>
          </a:p>
          <a:p>
            <a:pPr marL="1619248" lvl="3" indent="-404812" algn="l">
              <a:lnSpc>
                <a:spcPts val="3499"/>
              </a:lnSpc>
              <a:buFont typeface="Arial"/>
              <a:buChar char="￭"/>
            </a:pPr>
            <a:r>
              <a:rPr lang="en-US" sz="2499">
                <a:solidFill>
                  <a:srgbClr val="231F20"/>
                </a:solidFill>
                <a:latin typeface="Times New Roman"/>
              </a:rPr>
              <a:t>Max pooling layer (MP) at the end of each block</a:t>
            </a:r>
          </a:p>
          <a:p>
            <a:pPr marL="1079499" lvl="2" indent="-359833" algn="l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231F20"/>
                </a:solidFill>
                <a:latin typeface="Times New Roman"/>
              </a:rPr>
              <a:t>Filters: 64, 128, 256, 512, and 1024 (doubling at each step)</a:t>
            </a:r>
          </a:p>
          <a:p>
            <a:pPr marL="1079499" lvl="2" indent="-359833" algn="l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231F20"/>
                </a:solidFill>
                <a:latin typeface="Times New Roman"/>
              </a:rPr>
              <a:t>Dropout layers after the fourth and fifth convolutional blocks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231F20"/>
              </a:solidFill>
              <a:latin typeface="Times New Roman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31F20"/>
                </a:solidFill>
                <a:latin typeface="Times New Roman"/>
              </a:rPr>
              <a:t>Decoder (Expansive Path):</a:t>
            </a:r>
          </a:p>
          <a:p>
            <a:pPr marL="1079499" lvl="2" indent="-359833" algn="l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231F20"/>
                </a:solidFill>
                <a:latin typeface="Times New Roman"/>
              </a:rPr>
              <a:t>Four deconvolutional blocks, each containing:</a:t>
            </a:r>
          </a:p>
          <a:p>
            <a:pPr marL="1619248" lvl="3" indent="-404812" algn="l">
              <a:lnSpc>
                <a:spcPts val="3499"/>
              </a:lnSpc>
              <a:buFont typeface="Arial"/>
              <a:buChar char="￭"/>
            </a:pPr>
            <a:r>
              <a:rPr lang="en-US" sz="2499">
                <a:solidFill>
                  <a:srgbClr val="231F20"/>
                </a:solidFill>
                <a:latin typeface="Times New Roman"/>
              </a:rPr>
              <a:t>Transposed convolutional layer (Deconv)</a:t>
            </a:r>
          </a:p>
          <a:p>
            <a:pPr marL="1619248" lvl="3" indent="-404812" algn="l">
              <a:lnSpc>
                <a:spcPts val="3499"/>
              </a:lnSpc>
              <a:buFont typeface="Arial"/>
              <a:buChar char="￭"/>
            </a:pPr>
            <a:r>
              <a:rPr lang="en-US" sz="2499">
                <a:solidFill>
                  <a:srgbClr val="231F20"/>
                </a:solidFill>
                <a:latin typeface="Times New Roman"/>
              </a:rPr>
              <a:t>Concatenation with the corresponding encoder output (skip connections)</a:t>
            </a:r>
          </a:p>
          <a:p>
            <a:pPr marL="1619248" lvl="3" indent="-404812" algn="l">
              <a:lnSpc>
                <a:spcPts val="3499"/>
              </a:lnSpc>
              <a:buFont typeface="Arial"/>
              <a:buChar char="￭"/>
            </a:pPr>
            <a:r>
              <a:rPr lang="en-US" sz="2499">
                <a:solidFill>
                  <a:srgbClr val="231F20"/>
                </a:solidFill>
                <a:latin typeface="Times New Roman"/>
              </a:rPr>
              <a:t>Two convolutional layers with batch normalization and ReLU activation</a:t>
            </a:r>
          </a:p>
          <a:p>
            <a:pPr marL="1079499" lvl="2" indent="-359833" algn="l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231F20"/>
                </a:solidFill>
                <a:latin typeface="Times New Roman"/>
              </a:rPr>
              <a:t>Filters: 1024, 512, 256, and 128 (halving at each step)</a:t>
            </a:r>
          </a:p>
          <a:p>
            <a:pPr marL="1079499" lvl="2" indent="-359833" algn="l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231F20"/>
                </a:solidFill>
                <a:latin typeface="Times New Roman"/>
              </a:rPr>
              <a:t>Dropout layers in the first two deconvolutional blocks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231F20"/>
              </a:solidFill>
              <a:latin typeface="Times New Roman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31F20"/>
                </a:solidFill>
                <a:latin typeface="Times New Roman"/>
              </a:rPr>
              <a:t>Output Layer:</a:t>
            </a:r>
          </a:p>
          <a:p>
            <a:pPr marL="1079499" lvl="2" indent="-359833" algn="l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231F20"/>
                </a:solidFill>
                <a:latin typeface="Times New Roman"/>
              </a:rPr>
              <a:t>1x1 convolutional layer with softmax activation to produce the segmentation map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231F2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264789" y="3319504"/>
            <a:ext cx="17671527" cy="4837457"/>
          </a:xfrm>
          <a:custGeom>
            <a:avLst/>
            <a:gdLst/>
            <a:ahLst/>
            <a:cxnLst/>
            <a:rect l="l" t="t" r="r" b="b"/>
            <a:pathLst>
              <a:path w="17671527" h="4837457">
                <a:moveTo>
                  <a:pt x="0" y="0"/>
                </a:moveTo>
                <a:lnTo>
                  <a:pt x="17671528" y="0"/>
                </a:lnTo>
                <a:lnTo>
                  <a:pt x="17671528" y="4837457"/>
                </a:lnTo>
                <a:lnTo>
                  <a:pt x="0" y="48374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2926744" y="74471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</a:rPr>
              <a:t>CUSTOM UNET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2926744" y="74471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</a:rPr>
              <a:t>CUSTOM UNET</a:t>
            </a:r>
          </a:p>
        </p:txBody>
      </p:sp>
      <p:sp>
        <p:nvSpPr>
          <p:cNvPr id="5" name="Freeform 5"/>
          <p:cNvSpPr/>
          <p:nvPr/>
        </p:nvSpPr>
        <p:spPr>
          <a:xfrm>
            <a:off x="2784243" y="1503775"/>
            <a:ext cx="12719514" cy="4002896"/>
          </a:xfrm>
          <a:custGeom>
            <a:avLst/>
            <a:gdLst/>
            <a:ahLst/>
            <a:cxnLst/>
            <a:rect l="l" t="t" r="r" b="b"/>
            <a:pathLst>
              <a:path w="12719514" h="4002896">
                <a:moveTo>
                  <a:pt x="0" y="0"/>
                </a:moveTo>
                <a:lnTo>
                  <a:pt x="12719514" y="0"/>
                </a:lnTo>
                <a:lnTo>
                  <a:pt x="12719514" y="4002896"/>
                </a:lnTo>
                <a:lnTo>
                  <a:pt x="0" y="40028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15" b="-161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2784243" y="5773371"/>
            <a:ext cx="12719514" cy="4132228"/>
          </a:xfrm>
          <a:custGeom>
            <a:avLst/>
            <a:gdLst/>
            <a:ahLst/>
            <a:cxnLst/>
            <a:rect l="l" t="t" r="r" b="b"/>
            <a:pathLst>
              <a:path w="12719514" h="4132228">
                <a:moveTo>
                  <a:pt x="0" y="0"/>
                </a:moveTo>
                <a:lnTo>
                  <a:pt x="12719514" y="0"/>
                </a:lnTo>
                <a:lnTo>
                  <a:pt x="12719514" y="4132228"/>
                </a:lnTo>
                <a:lnTo>
                  <a:pt x="0" y="41322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8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r="20141"/>
          <a:stretch>
            <a:fillRect/>
          </a:stretch>
        </p:blipFill>
        <p:spPr>
          <a:xfrm>
            <a:off x="479898" y="3208678"/>
            <a:ext cx="4893694" cy="4595985"/>
          </a:xfrm>
          <a:prstGeom prst="rect">
            <a:avLst/>
          </a:prstGeom>
        </p:spPr>
      </p:pic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rcRect/>
          <a:stretch>
            <a:fillRect/>
          </a:stretch>
        </p:blipFill>
        <p:spPr>
          <a:xfrm>
            <a:off x="12181729" y="3303679"/>
            <a:ext cx="4595985" cy="4595985"/>
          </a:xfrm>
          <a:prstGeom prst="rect">
            <a:avLst/>
          </a:prstGeom>
        </p:spPr>
      </p:pic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rcRect r="8669"/>
          <a:stretch>
            <a:fillRect/>
          </a:stretch>
        </p:blipFill>
        <p:spPr>
          <a:xfrm>
            <a:off x="5962711" y="3303679"/>
            <a:ext cx="5481045" cy="450098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926744" y="74471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</a:rPr>
              <a:t>CUSTOM UNET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8752" y="2335644"/>
            <a:ext cx="459598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Canva Sans"/>
              </a:rPr>
              <a:t>Original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05240" y="2335644"/>
            <a:ext cx="459598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Canva Sans"/>
              </a:rPr>
              <a:t>Ground Truth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181729" y="2335644"/>
            <a:ext cx="459598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Canva Sans"/>
              </a:rPr>
              <a:t>Predicted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100000">
                <p:cTn id="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100000">
                <p:cTn id="4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155464" y="3736743"/>
            <a:ext cx="12057353" cy="1702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48"/>
              </a:lnSpc>
            </a:pPr>
            <a:r>
              <a:rPr lang="en-US" sz="10107" spc="990">
                <a:solidFill>
                  <a:srgbClr val="FFFFFF"/>
                </a:solidFill>
                <a:latin typeface="Oswald Bold"/>
              </a:rPr>
              <a:t>COMPARISON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1873771" y="747541"/>
          <a:ext cx="14540456" cy="9122643"/>
        </p:xfrm>
        <a:graphic>
          <a:graphicData uri="http://schemas.openxmlformats.org/drawingml/2006/table">
            <a:tbl>
              <a:tblPr/>
              <a:tblGrid>
                <a:gridCol w="36351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5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51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351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07294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More Sugar Bold"/>
                        </a:rPr>
                        <a:t>Architecture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More Sugar Bold"/>
                        </a:rPr>
                        <a:t>FPN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More Sugar Bold"/>
                        </a:rPr>
                        <a:t>UNET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More Sugar Bold"/>
                        </a:rPr>
                        <a:t>Custom UNET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7111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More Sugar"/>
                        </a:rPr>
                        <a:t>Feature extractor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More Sugar"/>
                        </a:rPr>
                        <a:t>RESNET 50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More Sugar"/>
                        </a:rPr>
                        <a:t>RESNET50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More Sugar"/>
                        </a:rPr>
                        <a:t>CNN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00597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More Sugar"/>
                        </a:rPr>
                        <a:t>Number of Layers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More Sugar"/>
                        </a:rPr>
                        <a:t>101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More Sugar"/>
                        </a:rPr>
                        <a:t>50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More Sugar"/>
                        </a:rPr>
                        <a:t>5 Convolutional blocks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00597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More Sugar"/>
                        </a:rPr>
                        <a:t>Dropout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More Sugar"/>
                        </a:rPr>
                        <a:t>Not included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More Sugar"/>
                        </a:rPr>
                        <a:t>Not included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More Sugar"/>
                        </a:rPr>
                        <a:t>Included to prevent overfitting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7111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More Sugar"/>
                        </a:rPr>
                        <a:t>Activation Function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More Sugar"/>
                        </a:rPr>
                        <a:t>softmax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More Sugar"/>
                        </a:rPr>
                        <a:t>softmax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More Sugar"/>
                        </a:rPr>
                        <a:t>RELU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9933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More Sugar"/>
                        </a:rPr>
                        <a:t>Usage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More Sugar"/>
                        </a:rPr>
                        <a:t>Typical for object detection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More Sugar"/>
                        </a:rPr>
                        <a:t>Typical for classification and segmentation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More Sugar"/>
                        </a:rPr>
                        <a:t>Designed for segmentation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155464" y="3736743"/>
            <a:ext cx="12057353" cy="3464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48"/>
              </a:lnSpc>
            </a:pPr>
            <a:r>
              <a:rPr lang="en-US" sz="10107" spc="990">
                <a:solidFill>
                  <a:srgbClr val="FFFFFF"/>
                </a:solidFill>
                <a:latin typeface="Oswald Bold"/>
              </a:rPr>
              <a:t>REAL-TIME IMPLEMENTATION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5019320" y="2901697"/>
            <a:ext cx="1400485" cy="5570886"/>
            <a:chOff x="0" y="0"/>
            <a:chExt cx="368852" cy="14672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467229"/>
            </a:xfrm>
            <a:custGeom>
              <a:avLst/>
              <a:gdLst/>
              <a:ahLst/>
              <a:cxnLst/>
              <a:rect l="l" t="t" r="r" b="b"/>
              <a:pathLst>
                <a:path w="368852" h="1467229">
                  <a:moveTo>
                    <a:pt x="0" y="0"/>
                  </a:moveTo>
                  <a:lnTo>
                    <a:pt x="368852" y="0"/>
                  </a:lnTo>
                  <a:lnTo>
                    <a:pt x="368852" y="1467229"/>
                  </a:lnTo>
                  <a:lnTo>
                    <a:pt x="0" y="146722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68852" cy="14862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80992" y="1036994"/>
            <a:ext cx="741694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CONTENT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31353" y="3225185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31353" y="402230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31353" y="490346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31353" y="5700580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50954" y="6492957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50954" y="732392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07430" y="3333137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07430" y="4127355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OBJECTIVES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07430" y="5047445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PROCEDURE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07430" y="5841663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RESULTS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07430" y="7428972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REAL-TIME IMPLEMENTATION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07430" y="6598008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COMPARISON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6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2926744" y="74471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</a:rPr>
              <a:t>PREDEFINED MODEL</a:t>
            </a:r>
          </a:p>
        </p:txBody>
      </p: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209" t="5730" b="16626"/>
          <a:stretch>
            <a:fillRect/>
          </a:stretch>
        </p:blipFill>
        <p:spPr>
          <a:xfrm>
            <a:off x="2282072" y="2170905"/>
            <a:ext cx="4821930" cy="6671532"/>
          </a:xfrm>
          <a:prstGeom prst="rect">
            <a:avLst/>
          </a:prstGeom>
        </p:spPr>
      </p:pic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rcRect l="7183" t="20689" r="5172" b="20402"/>
          <a:stretch>
            <a:fillRect/>
          </a:stretch>
        </p:blipFill>
        <p:spPr>
          <a:xfrm>
            <a:off x="9144000" y="2719570"/>
            <a:ext cx="7927176" cy="53280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10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6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2926744" y="74471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</a:rPr>
              <a:t>CUSTOM UNET</a:t>
            </a:r>
          </a:p>
        </p:txBody>
      </p: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>
          <a:xfrm>
            <a:off x="1028700" y="2215836"/>
            <a:ext cx="7042464" cy="7042464"/>
          </a:xfrm>
          <a:prstGeom prst="rect">
            <a:avLst/>
          </a:prstGeom>
        </p:spPr>
      </p:pic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rcRect/>
          <a:stretch>
            <a:fillRect/>
          </a:stretch>
        </p:blipFill>
        <p:spPr>
          <a:xfrm>
            <a:off x="10216836" y="2215836"/>
            <a:ext cx="7042464" cy="70424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10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467626" y="4265469"/>
            <a:ext cx="8097687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30000">
            <a:off x="9980251" y="1460757"/>
            <a:ext cx="7365486" cy="7365486"/>
          </a:xfrm>
          <a:custGeom>
            <a:avLst/>
            <a:gdLst/>
            <a:ahLst/>
            <a:cxnLst/>
            <a:rect l="l" t="t" r="r" b="b"/>
            <a:pathLst>
              <a:path w="7365486" h="7365486">
                <a:moveTo>
                  <a:pt x="0" y="0"/>
                </a:moveTo>
                <a:lnTo>
                  <a:pt x="7365486" y="0"/>
                </a:lnTo>
                <a:lnTo>
                  <a:pt x="7365486" y="7365486"/>
                </a:lnTo>
                <a:lnTo>
                  <a:pt x="0" y="73654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2142191" y="4828880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49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8" name="Group 8"/>
          <p:cNvGrpSpPr/>
          <p:nvPr/>
        </p:nvGrpSpPr>
        <p:grpSpPr>
          <a:xfrm>
            <a:off x="2142191" y="3396305"/>
            <a:ext cx="9610044" cy="1948998"/>
            <a:chOff x="0" y="0"/>
            <a:chExt cx="3682024" cy="7467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474235" y="3673321"/>
            <a:ext cx="1156649" cy="1173721"/>
          </a:xfrm>
          <a:custGeom>
            <a:avLst/>
            <a:gdLst/>
            <a:ahLst/>
            <a:cxnLst/>
            <a:rect l="l" t="t" r="r" b="b"/>
            <a:pathLst>
              <a:path w="1156649" h="1173721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2142191" y="7210022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49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3" name="Group 13"/>
          <p:cNvGrpSpPr/>
          <p:nvPr/>
        </p:nvGrpSpPr>
        <p:grpSpPr>
          <a:xfrm>
            <a:off x="2142191" y="5777447"/>
            <a:ext cx="9610044" cy="1948998"/>
            <a:chOff x="0" y="0"/>
            <a:chExt cx="3682024" cy="74674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371799" y="6162574"/>
            <a:ext cx="1159455" cy="1178744"/>
          </a:xfrm>
          <a:custGeom>
            <a:avLst/>
            <a:gdLst/>
            <a:ahLst/>
            <a:cxnLst/>
            <a:rect l="l" t="t" r="r" b="b"/>
            <a:pathLst>
              <a:path w="1159455" h="1178744">
                <a:moveTo>
                  <a:pt x="0" y="0"/>
                </a:moveTo>
                <a:lnTo>
                  <a:pt x="1159455" y="0"/>
                </a:lnTo>
                <a:lnTo>
                  <a:pt x="1159455" y="1178744"/>
                </a:lnTo>
                <a:lnTo>
                  <a:pt x="0" y="11787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TextBox 17"/>
          <p:cNvSpPr txBox="1"/>
          <p:nvPr/>
        </p:nvSpPr>
        <p:spPr>
          <a:xfrm>
            <a:off x="2142191" y="926705"/>
            <a:ext cx="7416941" cy="1350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40"/>
              </a:lnSpc>
            </a:pPr>
            <a:r>
              <a:rPr lang="en-US" sz="8000" spc="784">
                <a:solidFill>
                  <a:srgbClr val="231F20"/>
                </a:solidFill>
                <a:latin typeface="Oswald Bold"/>
              </a:rPr>
              <a:t>INTRODUCTION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908899" y="3624745"/>
            <a:ext cx="7132181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50"/>
              </a:lnSpc>
              <a:spcBef>
                <a:spcPct val="0"/>
              </a:spcBef>
            </a:pPr>
            <a:r>
              <a:rPr lang="en-US" sz="2500" spc="245">
                <a:solidFill>
                  <a:srgbClr val="231F20"/>
                </a:solidFill>
                <a:latin typeface="DM Sans"/>
              </a:rPr>
              <a:t>Semantic segmentation: A technique in computer vision to label each pixel of an image with a corresponding class.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908899" y="6005886"/>
            <a:ext cx="7132181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50"/>
              </a:lnSpc>
              <a:spcBef>
                <a:spcPct val="0"/>
              </a:spcBef>
            </a:pPr>
            <a:r>
              <a:rPr lang="en-US" sz="2500" spc="245">
                <a:solidFill>
                  <a:srgbClr val="231F20"/>
                </a:solidFill>
                <a:latin typeface="DM Sans"/>
              </a:rPr>
              <a:t>Application: Medical Imaging, Autonomous Driving, Satellite Image Analysis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5307472" y="6672678"/>
            <a:ext cx="7673056" cy="7673056"/>
          </a:xfrm>
          <a:custGeom>
            <a:avLst/>
            <a:gdLst/>
            <a:ahLst/>
            <a:cxnLst/>
            <a:rect l="l" t="t" r="r" b="b"/>
            <a:pathLst>
              <a:path w="7673056" h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8024816" y="5501099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1539534" y="737753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4510099" y="737753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1774426" y="3206190"/>
            <a:ext cx="3474003" cy="647719"/>
            <a:chOff x="0" y="0"/>
            <a:chExt cx="914964" cy="17059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Dataset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218805" y="3206190"/>
            <a:ext cx="3474003" cy="647719"/>
            <a:chOff x="0" y="0"/>
            <a:chExt cx="914964" cy="17059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Training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284209" y="3206190"/>
            <a:ext cx="3474003" cy="647719"/>
            <a:chOff x="0" y="0"/>
            <a:chExt cx="914964" cy="17059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Predicted image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4925473" y="7968858"/>
            <a:ext cx="1407619" cy="1055714"/>
          </a:xfrm>
          <a:custGeom>
            <a:avLst/>
            <a:gdLst/>
            <a:ahLst/>
            <a:cxnLst/>
            <a:rect l="l" t="t" r="r" b="b"/>
            <a:pathLst>
              <a:path w="1407619" h="1055714">
                <a:moveTo>
                  <a:pt x="0" y="0"/>
                </a:moveTo>
                <a:lnTo>
                  <a:pt x="1407619" y="0"/>
                </a:lnTo>
                <a:lnTo>
                  <a:pt x="1407619" y="1055714"/>
                </a:lnTo>
                <a:lnTo>
                  <a:pt x="0" y="10557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19"/>
          <p:cNvSpPr/>
          <p:nvPr/>
        </p:nvSpPr>
        <p:spPr>
          <a:xfrm>
            <a:off x="8427440" y="6082862"/>
            <a:ext cx="1433120" cy="1074840"/>
          </a:xfrm>
          <a:custGeom>
            <a:avLst/>
            <a:gdLst/>
            <a:ahLst/>
            <a:cxnLst/>
            <a:rect l="l" t="t" r="r" b="b"/>
            <a:pathLst>
              <a:path w="1433120" h="1074840">
                <a:moveTo>
                  <a:pt x="0" y="0"/>
                </a:moveTo>
                <a:lnTo>
                  <a:pt x="1433120" y="0"/>
                </a:lnTo>
                <a:lnTo>
                  <a:pt x="1433120" y="1074840"/>
                </a:lnTo>
                <a:lnTo>
                  <a:pt x="0" y="10748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>
            <a:off x="12040594" y="7878592"/>
            <a:ext cx="1236246" cy="1236246"/>
          </a:xfrm>
          <a:custGeom>
            <a:avLst/>
            <a:gdLst/>
            <a:ahLst/>
            <a:cxnLst/>
            <a:rect l="l" t="t" r="r" b="b"/>
            <a:pathLst>
              <a:path w="1236246" h="1236246">
                <a:moveTo>
                  <a:pt x="0" y="0"/>
                </a:moveTo>
                <a:lnTo>
                  <a:pt x="1236247" y="0"/>
                </a:lnTo>
                <a:lnTo>
                  <a:pt x="1236247" y="1236246"/>
                </a:lnTo>
                <a:lnTo>
                  <a:pt x="0" y="12362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TextBox 21"/>
          <p:cNvSpPr txBox="1"/>
          <p:nvPr/>
        </p:nvSpPr>
        <p:spPr>
          <a:xfrm>
            <a:off x="2887170" y="1277407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</a:rPr>
              <a:t>OBJECTIVES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830975" y="4035716"/>
            <a:ext cx="3360904" cy="3384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r>
              <a:rPr lang="en-US" sz="2799" spc="274">
                <a:solidFill>
                  <a:srgbClr val="231F20"/>
                </a:solidFill>
                <a:latin typeface="DM Sans"/>
              </a:rPr>
              <a:t>Cambridge-driving Labeled Video Dataset.</a:t>
            </a:r>
          </a:p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r>
              <a:rPr lang="en-US" sz="2799" spc="274">
                <a:solidFill>
                  <a:srgbClr val="231F20"/>
                </a:solidFill>
                <a:latin typeface="DM Sans"/>
              </a:rPr>
              <a:t>32 Different classes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340758" y="4035716"/>
            <a:ext cx="3360904" cy="2412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r>
              <a:rPr lang="en-US" sz="2799" spc="274">
                <a:solidFill>
                  <a:srgbClr val="231F20"/>
                </a:solidFill>
                <a:latin typeface="DM Sans"/>
              </a:rPr>
              <a:t>Implemented real-time on a user captured video.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218805" y="3967058"/>
            <a:ext cx="3768698" cy="1440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r>
              <a:rPr lang="en-US" sz="2799" spc="274">
                <a:solidFill>
                  <a:srgbClr val="231F20"/>
                </a:solidFill>
                <a:latin typeface="DM Sans"/>
              </a:rPr>
              <a:t>Trained on 3 different models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PROCEDURE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584045" y="3351807"/>
            <a:ext cx="2670624" cy="1750314"/>
            <a:chOff x="0" y="0"/>
            <a:chExt cx="914790" cy="59954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14790" cy="599549"/>
            </a:xfrm>
            <a:custGeom>
              <a:avLst/>
              <a:gdLst/>
              <a:ahLst/>
              <a:cxnLst/>
              <a:rect l="l" t="t" r="r" b="b"/>
              <a:pathLst>
                <a:path w="914790" h="599549">
                  <a:moveTo>
                    <a:pt x="147845" y="0"/>
                  </a:moveTo>
                  <a:lnTo>
                    <a:pt x="766945" y="0"/>
                  </a:lnTo>
                  <a:cubicBezTo>
                    <a:pt x="806156" y="0"/>
                    <a:pt x="843761" y="15576"/>
                    <a:pt x="871487" y="43303"/>
                  </a:cubicBezTo>
                  <a:cubicBezTo>
                    <a:pt x="899213" y="71029"/>
                    <a:pt x="914790" y="108634"/>
                    <a:pt x="914790" y="147845"/>
                  </a:cubicBezTo>
                  <a:lnTo>
                    <a:pt x="914790" y="451704"/>
                  </a:lnTo>
                  <a:cubicBezTo>
                    <a:pt x="914790" y="490915"/>
                    <a:pt x="899213" y="528520"/>
                    <a:pt x="871487" y="556246"/>
                  </a:cubicBezTo>
                  <a:cubicBezTo>
                    <a:pt x="843761" y="583972"/>
                    <a:pt x="806156" y="599549"/>
                    <a:pt x="766945" y="599549"/>
                  </a:cubicBezTo>
                  <a:lnTo>
                    <a:pt x="147845" y="599549"/>
                  </a:lnTo>
                  <a:cubicBezTo>
                    <a:pt x="108634" y="599549"/>
                    <a:pt x="71029" y="583972"/>
                    <a:pt x="43303" y="556246"/>
                  </a:cubicBezTo>
                  <a:cubicBezTo>
                    <a:pt x="15576" y="528520"/>
                    <a:pt x="0" y="490915"/>
                    <a:pt x="0" y="451704"/>
                  </a:cubicBezTo>
                  <a:lnTo>
                    <a:pt x="0" y="147845"/>
                  </a:lnTo>
                  <a:cubicBezTo>
                    <a:pt x="0" y="108634"/>
                    <a:pt x="15576" y="71029"/>
                    <a:pt x="43303" y="43303"/>
                  </a:cubicBezTo>
                  <a:cubicBezTo>
                    <a:pt x="71029" y="15576"/>
                    <a:pt x="108634" y="0"/>
                    <a:pt x="147845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914790" cy="6947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Times New Roman"/>
                </a:rPr>
                <a:t>Rescaling the image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994369" y="3351807"/>
            <a:ext cx="2670624" cy="1750314"/>
            <a:chOff x="0" y="0"/>
            <a:chExt cx="914790" cy="59954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14790" cy="599549"/>
            </a:xfrm>
            <a:custGeom>
              <a:avLst/>
              <a:gdLst/>
              <a:ahLst/>
              <a:cxnLst/>
              <a:rect l="l" t="t" r="r" b="b"/>
              <a:pathLst>
                <a:path w="914790" h="599549">
                  <a:moveTo>
                    <a:pt x="147845" y="0"/>
                  </a:moveTo>
                  <a:lnTo>
                    <a:pt x="766945" y="0"/>
                  </a:lnTo>
                  <a:cubicBezTo>
                    <a:pt x="806156" y="0"/>
                    <a:pt x="843761" y="15576"/>
                    <a:pt x="871487" y="43303"/>
                  </a:cubicBezTo>
                  <a:cubicBezTo>
                    <a:pt x="899213" y="71029"/>
                    <a:pt x="914790" y="108634"/>
                    <a:pt x="914790" y="147845"/>
                  </a:cubicBezTo>
                  <a:lnTo>
                    <a:pt x="914790" y="451704"/>
                  </a:lnTo>
                  <a:cubicBezTo>
                    <a:pt x="914790" y="490915"/>
                    <a:pt x="899213" y="528520"/>
                    <a:pt x="871487" y="556246"/>
                  </a:cubicBezTo>
                  <a:cubicBezTo>
                    <a:pt x="843761" y="583972"/>
                    <a:pt x="806156" y="599549"/>
                    <a:pt x="766945" y="599549"/>
                  </a:cubicBezTo>
                  <a:lnTo>
                    <a:pt x="147845" y="599549"/>
                  </a:lnTo>
                  <a:cubicBezTo>
                    <a:pt x="108634" y="599549"/>
                    <a:pt x="71029" y="583972"/>
                    <a:pt x="43303" y="556246"/>
                  </a:cubicBezTo>
                  <a:cubicBezTo>
                    <a:pt x="15576" y="528520"/>
                    <a:pt x="0" y="490915"/>
                    <a:pt x="0" y="451704"/>
                  </a:cubicBezTo>
                  <a:lnTo>
                    <a:pt x="0" y="147845"/>
                  </a:lnTo>
                  <a:cubicBezTo>
                    <a:pt x="0" y="108634"/>
                    <a:pt x="15576" y="71029"/>
                    <a:pt x="43303" y="43303"/>
                  </a:cubicBezTo>
                  <a:cubicBezTo>
                    <a:pt x="71029" y="15576"/>
                    <a:pt x="108634" y="0"/>
                    <a:pt x="147845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0"/>
              <a:ext cx="914790" cy="6947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Times New Roman"/>
                </a:rPr>
                <a:t>Map RGB to class indices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675373" y="3351807"/>
            <a:ext cx="2670624" cy="1750314"/>
            <a:chOff x="0" y="0"/>
            <a:chExt cx="914790" cy="59954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14790" cy="599549"/>
            </a:xfrm>
            <a:custGeom>
              <a:avLst/>
              <a:gdLst/>
              <a:ahLst/>
              <a:cxnLst/>
              <a:rect l="l" t="t" r="r" b="b"/>
              <a:pathLst>
                <a:path w="914790" h="599549">
                  <a:moveTo>
                    <a:pt x="147845" y="0"/>
                  </a:moveTo>
                  <a:lnTo>
                    <a:pt x="766945" y="0"/>
                  </a:lnTo>
                  <a:cubicBezTo>
                    <a:pt x="806156" y="0"/>
                    <a:pt x="843761" y="15576"/>
                    <a:pt x="871487" y="43303"/>
                  </a:cubicBezTo>
                  <a:cubicBezTo>
                    <a:pt x="899213" y="71029"/>
                    <a:pt x="914790" y="108634"/>
                    <a:pt x="914790" y="147845"/>
                  </a:cubicBezTo>
                  <a:lnTo>
                    <a:pt x="914790" y="451704"/>
                  </a:lnTo>
                  <a:cubicBezTo>
                    <a:pt x="914790" y="490915"/>
                    <a:pt x="899213" y="528520"/>
                    <a:pt x="871487" y="556246"/>
                  </a:cubicBezTo>
                  <a:cubicBezTo>
                    <a:pt x="843761" y="583972"/>
                    <a:pt x="806156" y="599549"/>
                    <a:pt x="766945" y="599549"/>
                  </a:cubicBezTo>
                  <a:lnTo>
                    <a:pt x="147845" y="599549"/>
                  </a:lnTo>
                  <a:cubicBezTo>
                    <a:pt x="108634" y="599549"/>
                    <a:pt x="71029" y="583972"/>
                    <a:pt x="43303" y="556246"/>
                  </a:cubicBezTo>
                  <a:cubicBezTo>
                    <a:pt x="15576" y="528520"/>
                    <a:pt x="0" y="490915"/>
                    <a:pt x="0" y="451704"/>
                  </a:cubicBezTo>
                  <a:lnTo>
                    <a:pt x="0" y="147845"/>
                  </a:lnTo>
                  <a:cubicBezTo>
                    <a:pt x="0" y="108634"/>
                    <a:pt x="15576" y="71029"/>
                    <a:pt x="43303" y="43303"/>
                  </a:cubicBezTo>
                  <a:cubicBezTo>
                    <a:pt x="71029" y="15576"/>
                    <a:pt x="108634" y="0"/>
                    <a:pt x="147845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914790" cy="6947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Times New Roman"/>
                </a:rPr>
                <a:t>Convert RGB labels to 2D maps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033331" y="3351807"/>
            <a:ext cx="2670624" cy="1750314"/>
            <a:chOff x="0" y="0"/>
            <a:chExt cx="914790" cy="59954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14790" cy="599549"/>
            </a:xfrm>
            <a:custGeom>
              <a:avLst/>
              <a:gdLst/>
              <a:ahLst/>
              <a:cxnLst/>
              <a:rect l="l" t="t" r="r" b="b"/>
              <a:pathLst>
                <a:path w="914790" h="599549">
                  <a:moveTo>
                    <a:pt x="147845" y="0"/>
                  </a:moveTo>
                  <a:lnTo>
                    <a:pt x="766945" y="0"/>
                  </a:lnTo>
                  <a:cubicBezTo>
                    <a:pt x="806156" y="0"/>
                    <a:pt x="843761" y="15576"/>
                    <a:pt x="871487" y="43303"/>
                  </a:cubicBezTo>
                  <a:cubicBezTo>
                    <a:pt x="899213" y="71029"/>
                    <a:pt x="914790" y="108634"/>
                    <a:pt x="914790" y="147845"/>
                  </a:cubicBezTo>
                  <a:lnTo>
                    <a:pt x="914790" y="451704"/>
                  </a:lnTo>
                  <a:cubicBezTo>
                    <a:pt x="914790" y="490915"/>
                    <a:pt x="899213" y="528520"/>
                    <a:pt x="871487" y="556246"/>
                  </a:cubicBezTo>
                  <a:cubicBezTo>
                    <a:pt x="843761" y="583972"/>
                    <a:pt x="806156" y="599549"/>
                    <a:pt x="766945" y="599549"/>
                  </a:cubicBezTo>
                  <a:lnTo>
                    <a:pt x="147845" y="599549"/>
                  </a:lnTo>
                  <a:cubicBezTo>
                    <a:pt x="108634" y="599549"/>
                    <a:pt x="71029" y="583972"/>
                    <a:pt x="43303" y="556246"/>
                  </a:cubicBezTo>
                  <a:cubicBezTo>
                    <a:pt x="15576" y="528520"/>
                    <a:pt x="0" y="490915"/>
                    <a:pt x="0" y="451704"/>
                  </a:cubicBezTo>
                  <a:lnTo>
                    <a:pt x="0" y="147845"/>
                  </a:lnTo>
                  <a:cubicBezTo>
                    <a:pt x="0" y="108634"/>
                    <a:pt x="15576" y="71029"/>
                    <a:pt x="43303" y="43303"/>
                  </a:cubicBezTo>
                  <a:cubicBezTo>
                    <a:pt x="71029" y="15576"/>
                    <a:pt x="108634" y="0"/>
                    <a:pt x="147845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0"/>
              <a:ext cx="914790" cy="6947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Times New Roman"/>
                </a:rPr>
                <a:t>Prediction and Visualization</a:t>
              </a:r>
            </a:p>
          </p:txBody>
        </p:sp>
      </p:grpSp>
      <p:sp>
        <p:nvSpPr>
          <p:cNvPr id="21" name="AutoShape 21"/>
          <p:cNvSpPr/>
          <p:nvPr/>
        </p:nvSpPr>
        <p:spPr>
          <a:xfrm>
            <a:off x="3254669" y="4226964"/>
            <a:ext cx="739701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IN"/>
          </a:p>
        </p:txBody>
      </p:sp>
      <p:sp>
        <p:nvSpPr>
          <p:cNvPr id="22" name="AutoShape 22"/>
          <p:cNvSpPr/>
          <p:nvPr/>
        </p:nvSpPr>
        <p:spPr>
          <a:xfrm>
            <a:off x="6664993" y="4235949"/>
            <a:ext cx="101038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IN"/>
          </a:p>
        </p:txBody>
      </p:sp>
      <p:sp>
        <p:nvSpPr>
          <p:cNvPr id="23" name="AutoShape 23"/>
          <p:cNvSpPr/>
          <p:nvPr/>
        </p:nvSpPr>
        <p:spPr>
          <a:xfrm>
            <a:off x="10341948" y="4244934"/>
            <a:ext cx="101038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IN"/>
          </a:p>
        </p:txBody>
      </p:sp>
      <p:sp>
        <p:nvSpPr>
          <p:cNvPr id="24" name="AutoShape 24"/>
          <p:cNvSpPr/>
          <p:nvPr/>
        </p:nvSpPr>
        <p:spPr>
          <a:xfrm>
            <a:off x="14022951" y="4253920"/>
            <a:ext cx="101038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IN"/>
          </a:p>
        </p:txBody>
      </p:sp>
      <p:grpSp>
        <p:nvGrpSpPr>
          <p:cNvPr id="25" name="Group 25"/>
          <p:cNvGrpSpPr/>
          <p:nvPr/>
        </p:nvGrpSpPr>
        <p:grpSpPr>
          <a:xfrm>
            <a:off x="4815062" y="7375826"/>
            <a:ext cx="3266118" cy="2911174"/>
            <a:chOff x="0" y="0"/>
            <a:chExt cx="1118769" cy="99718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18769" cy="997187"/>
            </a:xfrm>
            <a:custGeom>
              <a:avLst/>
              <a:gdLst/>
              <a:ahLst/>
              <a:cxnLst/>
              <a:rect l="l" t="t" r="r" b="b"/>
              <a:pathLst>
                <a:path w="1118769" h="997187">
                  <a:moveTo>
                    <a:pt x="120889" y="0"/>
                  </a:moveTo>
                  <a:lnTo>
                    <a:pt x="997880" y="0"/>
                  </a:lnTo>
                  <a:cubicBezTo>
                    <a:pt x="1029942" y="0"/>
                    <a:pt x="1060690" y="12736"/>
                    <a:pt x="1083361" y="35408"/>
                  </a:cubicBezTo>
                  <a:cubicBezTo>
                    <a:pt x="1106032" y="58079"/>
                    <a:pt x="1118769" y="88827"/>
                    <a:pt x="1118769" y="120889"/>
                  </a:cubicBezTo>
                  <a:lnTo>
                    <a:pt x="1118769" y="876298"/>
                  </a:lnTo>
                  <a:cubicBezTo>
                    <a:pt x="1118769" y="908360"/>
                    <a:pt x="1106032" y="939108"/>
                    <a:pt x="1083361" y="961780"/>
                  </a:cubicBezTo>
                  <a:cubicBezTo>
                    <a:pt x="1060690" y="984451"/>
                    <a:pt x="1029942" y="997187"/>
                    <a:pt x="997880" y="997187"/>
                  </a:cubicBezTo>
                  <a:lnTo>
                    <a:pt x="120889" y="997187"/>
                  </a:lnTo>
                  <a:cubicBezTo>
                    <a:pt x="88827" y="997187"/>
                    <a:pt x="58079" y="984451"/>
                    <a:pt x="35408" y="961780"/>
                  </a:cubicBezTo>
                  <a:cubicBezTo>
                    <a:pt x="12736" y="939108"/>
                    <a:pt x="0" y="908360"/>
                    <a:pt x="0" y="876298"/>
                  </a:cubicBezTo>
                  <a:lnTo>
                    <a:pt x="0" y="120889"/>
                  </a:lnTo>
                  <a:cubicBezTo>
                    <a:pt x="0" y="88827"/>
                    <a:pt x="12736" y="58079"/>
                    <a:pt x="35408" y="35408"/>
                  </a:cubicBezTo>
                  <a:cubicBezTo>
                    <a:pt x="58079" y="12736"/>
                    <a:pt x="88827" y="0"/>
                    <a:pt x="120889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95250"/>
              <a:ext cx="1118769" cy="1092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Times New Roman"/>
                </a:rPr>
                <a:t>Convolutional blocks</a:t>
              </a:r>
            </a:p>
            <a:p>
              <a:pPr marL="539745" lvl="1" indent="-269872" algn="l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Times New Roman"/>
                </a:rPr>
                <a:t>Max Pooling Layers</a:t>
              </a:r>
            </a:p>
            <a:p>
              <a:pPr marL="539745" lvl="1" indent="-269872" algn="l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Times New Roman"/>
                </a:rPr>
                <a:t>Dropout Layers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8681704" y="7375826"/>
            <a:ext cx="2670624" cy="2911174"/>
            <a:chOff x="0" y="0"/>
            <a:chExt cx="914790" cy="99718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914790" cy="997187"/>
            </a:xfrm>
            <a:custGeom>
              <a:avLst/>
              <a:gdLst/>
              <a:ahLst/>
              <a:cxnLst/>
              <a:rect l="l" t="t" r="r" b="b"/>
              <a:pathLst>
                <a:path w="914790" h="997187">
                  <a:moveTo>
                    <a:pt x="147845" y="0"/>
                  </a:moveTo>
                  <a:lnTo>
                    <a:pt x="766945" y="0"/>
                  </a:lnTo>
                  <a:cubicBezTo>
                    <a:pt x="806156" y="0"/>
                    <a:pt x="843761" y="15576"/>
                    <a:pt x="871487" y="43303"/>
                  </a:cubicBezTo>
                  <a:cubicBezTo>
                    <a:pt x="899213" y="71029"/>
                    <a:pt x="914790" y="108634"/>
                    <a:pt x="914790" y="147845"/>
                  </a:cubicBezTo>
                  <a:lnTo>
                    <a:pt x="914790" y="849342"/>
                  </a:lnTo>
                  <a:cubicBezTo>
                    <a:pt x="914790" y="888553"/>
                    <a:pt x="899213" y="926158"/>
                    <a:pt x="871487" y="953884"/>
                  </a:cubicBezTo>
                  <a:cubicBezTo>
                    <a:pt x="843761" y="981611"/>
                    <a:pt x="806156" y="997187"/>
                    <a:pt x="766945" y="997187"/>
                  </a:cubicBezTo>
                  <a:lnTo>
                    <a:pt x="147845" y="997187"/>
                  </a:lnTo>
                  <a:cubicBezTo>
                    <a:pt x="108634" y="997187"/>
                    <a:pt x="71029" y="981611"/>
                    <a:pt x="43303" y="953884"/>
                  </a:cubicBezTo>
                  <a:cubicBezTo>
                    <a:pt x="15576" y="926158"/>
                    <a:pt x="0" y="888553"/>
                    <a:pt x="0" y="849342"/>
                  </a:cubicBezTo>
                  <a:lnTo>
                    <a:pt x="0" y="147845"/>
                  </a:lnTo>
                  <a:cubicBezTo>
                    <a:pt x="0" y="108634"/>
                    <a:pt x="15576" y="71029"/>
                    <a:pt x="43303" y="43303"/>
                  </a:cubicBezTo>
                  <a:cubicBezTo>
                    <a:pt x="71029" y="15576"/>
                    <a:pt x="108634" y="0"/>
                    <a:pt x="147845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95250"/>
              <a:ext cx="914790" cy="1092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Times New Roman"/>
                </a:rPr>
                <a:t>Transposed Convolutional blocks</a:t>
              </a:r>
            </a:p>
            <a:p>
              <a:pPr algn="l">
                <a:lnSpc>
                  <a:spcPts val="3499"/>
                </a:lnSpc>
              </a:pPr>
              <a:endParaRPr lang="en-US" sz="2499">
                <a:solidFill>
                  <a:srgbClr val="FFFFFF"/>
                </a:solidFill>
                <a:latin typeface="Times New Roman"/>
              </a:endParaRP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2362708" y="7375826"/>
            <a:ext cx="2670624" cy="2911174"/>
            <a:chOff x="0" y="0"/>
            <a:chExt cx="914790" cy="99718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914790" cy="997187"/>
            </a:xfrm>
            <a:custGeom>
              <a:avLst/>
              <a:gdLst/>
              <a:ahLst/>
              <a:cxnLst/>
              <a:rect l="l" t="t" r="r" b="b"/>
              <a:pathLst>
                <a:path w="914790" h="997187">
                  <a:moveTo>
                    <a:pt x="147845" y="0"/>
                  </a:moveTo>
                  <a:lnTo>
                    <a:pt x="766945" y="0"/>
                  </a:lnTo>
                  <a:cubicBezTo>
                    <a:pt x="806156" y="0"/>
                    <a:pt x="843761" y="15576"/>
                    <a:pt x="871487" y="43303"/>
                  </a:cubicBezTo>
                  <a:cubicBezTo>
                    <a:pt x="899213" y="71029"/>
                    <a:pt x="914790" y="108634"/>
                    <a:pt x="914790" y="147845"/>
                  </a:cubicBezTo>
                  <a:lnTo>
                    <a:pt x="914790" y="849342"/>
                  </a:lnTo>
                  <a:cubicBezTo>
                    <a:pt x="914790" y="888553"/>
                    <a:pt x="899213" y="926158"/>
                    <a:pt x="871487" y="953884"/>
                  </a:cubicBezTo>
                  <a:cubicBezTo>
                    <a:pt x="843761" y="981611"/>
                    <a:pt x="806156" y="997187"/>
                    <a:pt x="766945" y="997187"/>
                  </a:cubicBezTo>
                  <a:lnTo>
                    <a:pt x="147845" y="997187"/>
                  </a:lnTo>
                  <a:cubicBezTo>
                    <a:pt x="108634" y="997187"/>
                    <a:pt x="71029" y="981611"/>
                    <a:pt x="43303" y="953884"/>
                  </a:cubicBezTo>
                  <a:cubicBezTo>
                    <a:pt x="15576" y="926158"/>
                    <a:pt x="0" y="888553"/>
                    <a:pt x="0" y="849342"/>
                  </a:cubicBezTo>
                  <a:lnTo>
                    <a:pt x="0" y="147845"/>
                  </a:lnTo>
                  <a:cubicBezTo>
                    <a:pt x="0" y="108634"/>
                    <a:pt x="15576" y="71029"/>
                    <a:pt x="43303" y="43303"/>
                  </a:cubicBezTo>
                  <a:cubicBezTo>
                    <a:pt x="71029" y="15576"/>
                    <a:pt x="108634" y="0"/>
                    <a:pt x="147845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95250"/>
              <a:ext cx="914790" cy="1092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5" lvl="1" indent="-269872" algn="l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Times New Roman"/>
                </a:rPr>
                <a:t>1x1 convolution with softmax activation</a:t>
              </a:r>
            </a:p>
            <a:p>
              <a:pPr algn="l">
                <a:lnSpc>
                  <a:spcPts val="3499"/>
                </a:lnSpc>
              </a:pPr>
              <a:endParaRPr lang="en-US" sz="2499">
                <a:solidFill>
                  <a:srgbClr val="FFFFFF"/>
                </a:solidFill>
                <a:latin typeface="Times New Roman"/>
              </a:endParaRPr>
            </a:p>
          </p:txBody>
        </p:sp>
      </p:grpSp>
      <p:sp>
        <p:nvSpPr>
          <p:cNvPr id="34" name="AutoShape 34"/>
          <p:cNvSpPr/>
          <p:nvPr/>
        </p:nvSpPr>
        <p:spPr>
          <a:xfrm>
            <a:off x="7283873" y="5461119"/>
            <a:ext cx="612424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5" name="AutoShape 35"/>
          <p:cNvSpPr/>
          <p:nvPr/>
        </p:nvSpPr>
        <p:spPr>
          <a:xfrm flipV="1">
            <a:off x="13390149" y="5461119"/>
            <a:ext cx="0" cy="52466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36" name="Group 36"/>
          <p:cNvGrpSpPr/>
          <p:nvPr/>
        </p:nvGrpSpPr>
        <p:grpSpPr>
          <a:xfrm>
            <a:off x="12362708" y="5820930"/>
            <a:ext cx="2670624" cy="997945"/>
            <a:chOff x="0" y="0"/>
            <a:chExt cx="914790" cy="341834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914790" cy="341834"/>
            </a:xfrm>
            <a:custGeom>
              <a:avLst/>
              <a:gdLst/>
              <a:ahLst/>
              <a:cxnLst/>
              <a:rect l="l" t="t" r="r" b="b"/>
              <a:pathLst>
                <a:path w="914790" h="341834">
                  <a:moveTo>
                    <a:pt x="147845" y="0"/>
                  </a:moveTo>
                  <a:lnTo>
                    <a:pt x="766945" y="0"/>
                  </a:lnTo>
                  <a:cubicBezTo>
                    <a:pt x="806156" y="0"/>
                    <a:pt x="843761" y="15576"/>
                    <a:pt x="871487" y="43303"/>
                  </a:cubicBezTo>
                  <a:cubicBezTo>
                    <a:pt x="899213" y="71029"/>
                    <a:pt x="914790" y="108634"/>
                    <a:pt x="914790" y="147845"/>
                  </a:cubicBezTo>
                  <a:lnTo>
                    <a:pt x="914790" y="193989"/>
                  </a:lnTo>
                  <a:cubicBezTo>
                    <a:pt x="914790" y="233200"/>
                    <a:pt x="899213" y="270805"/>
                    <a:pt x="871487" y="298531"/>
                  </a:cubicBezTo>
                  <a:cubicBezTo>
                    <a:pt x="843761" y="326257"/>
                    <a:pt x="806156" y="341834"/>
                    <a:pt x="766945" y="341834"/>
                  </a:cubicBezTo>
                  <a:lnTo>
                    <a:pt x="147845" y="341834"/>
                  </a:lnTo>
                  <a:cubicBezTo>
                    <a:pt x="108634" y="341834"/>
                    <a:pt x="71029" y="326257"/>
                    <a:pt x="43303" y="298531"/>
                  </a:cubicBezTo>
                  <a:cubicBezTo>
                    <a:pt x="15576" y="270805"/>
                    <a:pt x="0" y="233200"/>
                    <a:pt x="0" y="193989"/>
                  </a:cubicBezTo>
                  <a:lnTo>
                    <a:pt x="0" y="147845"/>
                  </a:lnTo>
                  <a:cubicBezTo>
                    <a:pt x="0" y="108634"/>
                    <a:pt x="15576" y="71029"/>
                    <a:pt x="43303" y="43303"/>
                  </a:cubicBezTo>
                  <a:cubicBezTo>
                    <a:pt x="71029" y="15576"/>
                    <a:pt x="108634" y="0"/>
                    <a:pt x="147845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95250"/>
              <a:ext cx="914790" cy="437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Times New Roman"/>
                </a:rPr>
                <a:t>Output Layer</a:t>
              </a:r>
            </a:p>
          </p:txBody>
        </p:sp>
      </p:grpSp>
      <p:sp>
        <p:nvSpPr>
          <p:cNvPr id="39" name="AutoShape 39"/>
          <p:cNvSpPr/>
          <p:nvPr/>
        </p:nvSpPr>
        <p:spPr>
          <a:xfrm flipV="1">
            <a:off x="12669669" y="4936457"/>
            <a:ext cx="0" cy="52466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40" name="Group 40"/>
          <p:cNvGrpSpPr/>
          <p:nvPr/>
        </p:nvGrpSpPr>
        <p:grpSpPr>
          <a:xfrm>
            <a:off x="11352328" y="3351807"/>
            <a:ext cx="2670624" cy="1750314"/>
            <a:chOff x="0" y="0"/>
            <a:chExt cx="914790" cy="599549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914790" cy="599549"/>
            </a:xfrm>
            <a:custGeom>
              <a:avLst/>
              <a:gdLst/>
              <a:ahLst/>
              <a:cxnLst/>
              <a:rect l="l" t="t" r="r" b="b"/>
              <a:pathLst>
                <a:path w="914790" h="599549">
                  <a:moveTo>
                    <a:pt x="147845" y="0"/>
                  </a:moveTo>
                  <a:lnTo>
                    <a:pt x="766945" y="0"/>
                  </a:lnTo>
                  <a:cubicBezTo>
                    <a:pt x="806156" y="0"/>
                    <a:pt x="843761" y="15576"/>
                    <a:pt x="871487" y="43303"/>
                  </a:cubicBezTo>
                  <a:cubicBezTo>
                    <a:pt x="899213" y="71029"/>
                    <a:pt x="914790" y="108634"/>
                    <a:pt x="914790" y="147845"/>
                  </a:cubicBezTo>
                  <a:lnTo>
                    <a:pt x="914790" y="451704"/>
                  </a:lnTo>
                  <a:cubicBezTo>
                    <a:pt x="914790" y="490915"/>
                    <a:pt x="899213" y="528520"/>
                    <a:pt x="871487" y="556246"/>
                  </a:cubicBezTo>
                  <a:cubicBezTo>
                    <a:pt x="843761" y="583972"/>
                    <a:pt x="806156" y="599549"/>
                    <a:pt x="766945" y="599549"/>
                  </a:cubicBezTo>
                  <a:lnTo>
                    <a:pt x="147845" y="599549"/>
                  </a:lnTo>
                  <a:cubicBezTo>
                    <a:pt x="108634" y="599549"/>
                    <a:pt x="71029" y="583972"/>
                    <a:pt x="43303" y="556246"/>
                  </a:cubicBezTo>
                  <a:cubicBezTo>
                    <a:pt x="15576" y="528520"/>
                    <a:pt x="0" y="490915"/>
                    <a:pt x="0" y="451704"/>
                  </a:cubicBezTo>
                  <a:lnTo>
                    <a:pt x="0" y="147845"/>
                  </a:lnTo>
                  <a:cubicBezTo>
                    <a:pt x="0" y="108634"/>
                    <a:pt x="15576" y="71029"/>
                    <a:pt x="43303" y="43303"/>
                  </a:cubicBezTo>
                  <a:cubicBezTo>
                    <a:pt x="71029" y="15576"/>
                    <a:pt x="108634" y="0"/>
                    <a:pt x="147845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95250"/>
              <a:ext cx="914790" cy="6947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Times New Roman"/>
                </a:rPr>
                <a:t>Training the model</a:t>
              </a:r>
            </a:p>
          </p:txBody>
        </p:sp>
      </p:grpSp>
      <p:sp>
        <p:nvSpPr>
          <p:cNvPr id="43" name="AutoShape 43"/>
          <p:cNvSpPr/>
          <p:nvPr/>
        </p:nvSpPr>
        <p:spPr>
          <a:xfrm flipV="1">
            <a:off x="7265903" y="5461119"/>
            <a:ext cx="0" cy="52466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44" name="Group 44"/>
          <p:cNvGrpSpPr/>
          <p:nvPr/>
        </p:nvGrpSpPr>
        <p:grpSpPr>
          <a:xfrm>
            <a:off x="4815062" y="5867138"/>
            <a:ext cx="3266118" cy="997945"/>
            <a:chOff x="0" y="0"/>
            <a:chExt cx="1118769" cy="341834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118769" cy="341834"/>
            </a:xfrm>
            <a:custGeom>
              <a:avLst/>
              <a:gdLst/>
              <a:ahLst/>
              <a:cxnLst/>
              <a:rect l="l" t="t" r="r" b="b"/>
              <a:pathLst>
                <a:path w="1118769" h="341834">
                  <a:moveTo>
                    <a:pt x="120889" y="0"/>
                  </a:moveTo>
                  <a:lnTo>
                    <a:pt x="997880" y="0"/>
                  </a:lnTo>
                  <a:cubicBezTo>
                    <a:pt x="1029942" y="0"/>
                    <a:pt x="1060690" y="12736"/>
                    <a:pt x="1083361" y="35408"/>
                  </a:cubicBezTo>
                  <a:cubicBezTo>
                    <a:pt x="1106032" y="58079"/>
                    <a:pt x="1118769" y="88827"/>
                    <a:pt x="1118769" y="120889"/>
                  </a:cubicBezTo>
                  <a:lnTo>
                    <a:pt x="1118769" y="220945"/>
                  </a:lnTo>
                  <a:cubicBezTo>
                    <a:pt x="1118769" y="253006"/>
                    <a:pt x="1106032" y="283755"/>
                    <a:pt x="1083361" y="306426"/>
                  </a:cubicBezTo>
                  <a:cubicBezTo>
                    <a:pt x="1060690" y="329097"/>
                    <a:pt x="1029942" y="341834"/>
                    <a:pt x="997880" y="341834"/>
                  </a:cubicBezTo>
                  <a:lnTo>
                    <a:pt x="120889" y="341834"/>
                  </a:lnTo>
                  <a:cubicBezTo>
                    <a:pt x="88827" y="341834"/>
                    <a:pt x="58079" y="329097"/>
                    <a:pt x="35408" y="306426"/>
                  </a:cubicBezTo>
                  <a:cubicBezTo>
                    <a:pt x="12736" y="283755"/>
                    <a:pt x="0" y="253006"/>
                    <a:pt x="0" y="220945"/>
                  </a:cubicBezTo>
                  <a:lnTo>
                    <a:pt x="0" y="120889"/>
                  </a:lnTo>
                  <a:cubicBezTo>
                    <a:pt x="0" y="88827"/>
                    <a:pt x="12736" y="58079"/>
                    <a:pt x="35408" y="35408"/>
                  </a:cubicBezTo>
                  <a:cubicBezTo>
                    <a:pt x="58079" y="12736"/>
                    <a:pt x="88827" y="0"/>
                    <a:pt x="120889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95250"/>
              <a:ext cx="1118769" cy="437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Times New Roman"/>
                </a:rPr>
                <a:t>Encoder (Contracting Path)</a:t>
              </a:r>
            </a:p>
          </p:txBody>
        </p:sp>
      </p:grpSp>
      <p:sp>
        <p:nvSpPr>
          <p:cNvPr id="47" name="AutoShape 47"/>
          <p:cNvSpPr/>
          <p:nvPr/>
        </p:nvSpPr>
        <p:spPr>
          <a:xfrm flipV="1">
            <a:off x="9999046" y="5461119"/>
            <a:ext cx="0" cy="52466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48" name="Group 48"/>
          <p:cNvGrpSpPr/>
          <p:nvPr/>
        </p:nvGrpSpPr>
        <p:grpSpPr>
          <a:xfrm>
            <a:off x="8681704" y="5820930"/>
            <a:ext cx="2670624" cy="997945"/>
            <a:chOff x="0" y="0"/>
            <a:chExt cx="914790" cy="341834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914790" cy="341834"/>
            </a:xfrm>
            <a:custGeom>
              <a:avLst/>
              <a:gdLst/>
              <a:ahLst/>
              <a:cxnLst/>
              <a:rect l="l" t="t" r="r" b="b"/>
              <a:pathLst>
                <a:path w="914790" h="341834">
                  <a:moveTo>
                    <a:pt x="147845" y="0"/>
                  </a:moveTo>
                  <a:lnTo>
                    <a:pt x="766945" y="0"/>
                  </a:lnTo>
                  <a:cubicBezTo>
                    <a:pt x="806156" y="0"/>
                    <a:pt x="843761" y="15576"/>
                    <a:pt x="871487" y="43303"/>
                  </a:cubicBezTo>
                  <a:cubicBezTo>
                    <a:pt x="899213" y="71029"/>
                    <a:pt x="914790" y="108634"/>
                    <a:pt x="914790" y="147845"/>
                  </a:cubicBezTo>
                  <a:lnTo>
                    <a:pt x="914790" y="193989"/>
                  </a:lnTo>
                  <a:cubicBezTo>
                    <a:pt x="914790" y="233200"/>
                    <a:pt x="899213" y="270805"/>
                    <a:pt x="871487" y="298531"/>
                  </a:cubicBezTo>
                  <a:cubicBezTo>
                    <a:pt x="843761" y="326257"/>
                    <a:pt x="806156" y="341834"/>
                    <a:pt x="766945" y="341834"/>
                  </a:cubicBezTo>
                  <a:lnTo>
                    <a:pt x="147845" y="341834"/>
                  </a:lnTo>
                  <a:cubicBezTo>
                    <a:pt x="108634" y="341834"/>
                    <a:pt x="71029" y="326257"/>
                    <a:pt x="43303" y="298531"/>
                  </a:cubicBezTo>
                  <a:cubicBezTo>
                    <a:pt x="15576" y="270805"/>
                    <a:pt x="0" y="233200"/>
                    <a:pt x="0" y="193989"/>
                  </a:cubicBezTo>
                  <a:lnTo>
                    <a:pt x="0" y="147845"/>
                  </a:lnTo>
                  <a:cubicBezTo>
                    <a:pt x="0" y="108634"/>
                    <a:pt x="15576" y="71029"/>
                    <a:pt x="43303" y="43303"/>
                  </a:cubicBezTo>
                  <a:cubicBezTo>
                    <a:pt x="71029" y="15576"/>
                    <a:pt x="108634" y="0"/>
                    <a:pt x="147845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95250"/>
              <a:ext cx="914790" cy="437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Times New Roman"/>
                </a:rPr>
                <a:t>Decoder (Expansive Path)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731506" y="4113168"/>
            <a:ext cx="12057353" cy="1702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48"/>
              </a:lnSpc>
            </a:pPr>
            <a:r>
              <a:rPr lang="en-US" sz="10107" spc="990">
                <a:solidFill>
                  <a:srgbClr val="FFFFFF"/>
                </a:solidFill>
                <a:latin typeface="Oswald Bold"/>
              </a:rPr>
              <a:t>RESULTS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2926744" y="74471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</a:rPr>
              <a:t>RESNET50 AND UNET</a:t>
            </a:r>
          </a:p>
        </p:txBody>
      </p:sp>
      <p:sp>
        <p:nvSpPr>
          <p:cNvPr id="5" name="Freeform 5"/>
          <p:cNvSpPr/>
          <p:nvPr/>
        </p:nvSpPr>
        <p:spPr>
          <a:xfrm>
            <a:off x="694283" y="1526756"/>
            <a:ext cx="7438196" cy="4132331"/>
          </a:xfrm>
          <a:custGeom>
            <a:avLst/>
            <a:gdLst/>
            <a:ahLst/>
            <a:cxnLst/>
            <a:rect l="l" t="t" r="r" b="b"/>
            <a:pathLst>
              <a:path w="7438196" h="4132331">
                <a:moveTo>
                  <a:pt x="0" y="0"/>
                </a:moveTo>
                <a:lnTo>
                  <a:pt x="7438196" y="0"/>
                </a:lnTo>
                <a:lnTo>
                  <a:pt x="7438196" y="4132331"/>
                </a:lnTo>
                <a:lnTo>
                  <a:pt x="0" y="41323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0286706" y="1526756"/>
            <a:ext cx="7192175" cy="4219309"/>
          </a:xfrm>
          <a:custGeom>
            <a:avLst/>
            <a:gdLst/>
            <a:ahLst/>
            <a:cxnLst/>
            <a:rect l="l" t="t" r="r" b="b"/>
            <a:pathLst>
              <a:path w="7192175" h="4219309">
                <a:moveTo>
                  <a:pt x="0" y="0"/>
                </a:moveTo>
                <a:lnTo>
                  <a:pt x="7192175" y="0"/>
                </a:lnTo>
                <a:lnTo>
                  <a:pt x="7192175" y="4219309"/>
                </a:lnTo>
                <a:lnTo>
                  <a:pt x="0" y="42193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547" t="-1397" b="-139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5874110" y="6031815"/>
            <a:ext cx="7669747" cy="4133923"/>
          </a:xfrm>
          <a:custGeom>
            <a:avLst/>
            <a:gdLst/>
            <a:ahLst/>
            <a:cxnLst/>
            <a:rect l="l" t="t" r="r" b="b"/>
            <a:pathLst>
              <a:path w="7669747" h="4133923">
                <a:moveTo>
                  <a:pt x="0" y="0"/>
                </a:moveTo>
                <a:lnTo>
                  <a:pt x="7669747" y="0"/>
                </a:lnTo>
                <a:lnTo>
                  <a:pt x="7669747" y="4133923"/>
                </a:lnTo>
                <a:lnTo>
                  <a:pt x="0" y="41339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2926744" y="74471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</a:rPr>
              <a:t>RESNET50 AND UNET</a:t>
            </a:r>
          </a:p>
        </p:txBody>
      </p:sp>
      <p:sp>
        <p:nvSpPr>
          <p:cNvPr id="5" name="Freeform 5"/>
          <p:cNvSpPr/>
          <p:nvPr/>
        </p:nvSpPr>
        <p:spPr>
          <a:xfrm>
            <a:off x="1760208" y="1451929"/>
            <a:ext cx="14767584" cy="3498896"/>
          </a:xfrm>
          <a:custGeom>
            <a:avLst/>
            <a:gdLst/>
            <a:ahLst/>
            <a:cxnLst/>
            <a:rect l="l" t="t" r="r" b="b"/>
            <a:pathLst>
              <a:path w="14767584" h="3498896">
                <a:moveTo>
                  <a:pt x="0" y="0"/>
                </a:moveTo>
                <a:lnTo>
                  <a:pt x="14767584" y="0"/>
                </a:lnTo>
                <a:lnTo>
                  <a:pt x="14767584" y="3498896"/>
                </a:lnTo>
                <a:lnTo>
                  <a:pt x="0" y="34988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760208" y="5917852"/>
            <a:ext cx="14767584" cy="3540766"/>
          </a:xfrm>
          <a:custGeom>
            <a:avLst/>
            <a:gdLst/>
            <a:ahLst/>
            <a:cxnLst/>
            <a:rect l="l" t="t" r="r" b="b"/>
            <a:pathLst>
              <a:path w="14767584" h="3540766">
                <a:moveTo>
                  <a:pt x="0" y="0"/>
                </a:moveTo>
                <a:lnTo>
                  <a:pt x="14767584" y="0"/>
                </a:lnTo>
                <a:lnTo>
                  <a:pt x="14767584" y="3540766"/>
                </a:lnTo>
                <a:lnTo>
                  <a:pt x="0" y="35407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4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2926744" y="74471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</a:rPr>
              <a:t>RESNET50 AND UNET</a:t>
            </a:r>
          </a:p>
        </p:txBody>
      </p: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17610" b="13758"/>
          <a:stretch>
            <a:fillRect/>
          </a:stretch>
        </p:blipFill>
        <p:spPr>
          <a:xfrm>
            <a:off x="876300" y="3211863"/>
            <a:ext cx="16535400" cy="38632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362</Words>
  <Application>Microsoft Office PowerPoint</Application>
  <PresentationFormat>Custom</PresentationFormat>
  <Paragraphs>104</Paragraphs>
  <Slides>22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Oswald Bold</vt:lpstr>
      <vt:lpstr>More Sugar Bold</vt:lpstr>
      <vt:lpstr>Arial</vt:lpstr>
      <vt:lpstr>More Sugar</vt:lpstr>
      <vt:lpstr>DM Sans</vt:lpstr>
      <vt:lpstr>Times New Roman</vt:lpstr>
      <vt:lpstr>DM Sans Bold</vt:lpstr>
      <vt:lpstr>Oswald Bold Italics</vt:lpstr>
      <vt:lpstr>Calibri</vt:lpstr>
      <vt:lpstr>Canva Sans</vt:lpstr>
      <vt:lpstr>Montserrat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ENPM673 - PERCEPTION</dc:title>
  <dc:creator>Bhavana</dc:creator>
  <cp:lastModifiedBy>Bhavana B Rao</cp:lastModifiedBy>
  <cp:revision>2</cp:revision>
  <dcterms:created xsi:type="dcterms:W3CDTF">2006-08-16T00:00:00Z</dcterms:created>
  <dcterms:modified xsi:type="dcterms:W3CDTF">2024-05-16T21:45:03Z</dcterms:modified>
  <dc:identifier>DAGFaS-gaB0</dc:identifier>
</cp:coreProperties>
</file>